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4C28"/>
    <a:srgbClr val="C59A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82"/>
    <p:restoredTop sz="95741"/>
  </p:normalViewPr>
  <p:slideViewPr>
    <p:cSldViewPr snapToGrid="0">
      <p:cViewPr varScale="1">
        <p:scale>
          <a:sx n="95" d="100"/>
          <a:sy n="95" d="100"/>
        </p:scale>
        <p:origin x="1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760249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4757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75324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91953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87841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072972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4529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15329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902358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5767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893390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F2EC6-829B-B647-AAF5-27A4EBF44976}" type="datetimeFigureOut">
              <a:rPr lang="en-PT" smtClean="0"/>
              <a:t>06/02/2025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70200-BCFA-AC41-8C16-0870F98CE9B1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44012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89D5B-B34E-99AF-DAB4-E71F78C042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5825" y="1944431"/>
            <a:ext cx="8893969" cy="205840"/>
          </a:xfrm>
        </p:spPr>
        <p:txBody>
          <a:bodyPr>
            <a:noAutofit/>
          </a:bodyPr>
          <a:lstStyle/>
          <a:p>
            <a:r>
              <a:rPr lang="en-PT" sz="1000" dirty="0">
                <a:latin typeface="Cambria" panose="02040503050406030204" pitchFamily="18" charset="0"/>
              </a:rPr>
              <a:t>Ministério da Administração do Território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C51DF5-25E6-02F8-EB26-C9ABA949A1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3259937"/>
            <a:ext cx="8243888" cy="1897851"/>
          </a:xfrm>
        </p:spPr>
        <p:txBody>
          <a:bodyPr>
            <a:normAutofit/>
          </a:bodyPr>
          <a:lstStyle/>
          <a:p>
            <a:pPr>
              <a:lnSpc>
                <a:spcPct val="40000"/>
              </a:lnSpc>
            </a:pP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No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âmbito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das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celebrações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do 50º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Aniversário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da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Independência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Nacional,</a:t>
            </a:r>
          </a:p>
          <a:p>
            <a:pPr>
              <a:lnSpc>
                <a:spcPct val="40000"/>
              </a:lnSpc>
            </a:pP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o 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Ministério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da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Administração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do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Território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outorga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o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presente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Diploma de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Mérito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e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Honra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a</a:t>
            </a:r>
          </a:p>
          <a:p>
            <a:pPr>
              <a:lnSpc>
                <a:spcPct val="40000"/>
              </a:lnSpc>
            </a:pPr>
            <a:endParaRPr lang="en-GB" sz="1400" dirty="0">
              <a:solidFill>
                <a:srgbClr val="C59A6C"/>
              </a:solidFill>
              <a:latin typeface="Cambria" panose="02040503050406030204" pitchFamily="18" charset="0"/>
            </a:endParaRPr>
          </a:p>
          <a:p>
            <a:pPr>
              <a:lnSpc>
                <a:spcPct val="40000"/>
              </a:lnSpc>
            </a:pPr>
            <a:endParaRPr lang="en-GB" sz="1400" dirty="0">
              <a:solidFill>
                <a:srgbClr val="C59A6C"/>
              </a:solidFill>
              <a:latin typeface="Cambria" panose="02040503050406030204" pitchFamily="18" charset="0"/>
            </a:endParaRPr>
          </a:p>
          <a:p>
            <a:pPr>
              <a:lnSpc>
                <a:spcPct val="40000"/>
              </a:lnSpc>
            </a:pPr>
            <a:endParaRPr lang="en-GB" sz="1400" dirty="0">
              <a:solidFill>
                <a:srgbClr val="C59A6C"/>
              </a:solidFill>
              <a:latin typeface="Cambria" panose="02040503050406030204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pelo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inestimável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contributo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prestado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no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domínio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da</a:t>
            </a:r>
            <a:r>
              <a:rPr lang="en-GB" sz="1400" i="1" dirty="0">
                <a:solidFill>
                  <a:srgbClr val="C59A6C"/>
                </a:solidFill>
                <a:latin typeface="Cambria" panose="02040503050406030204" pitchFamily="18" charset="0"/>
              </a:rPr>
              <a:t>(o) (</a:t>
            </a:r>
            <a:r>
              <a:rPr lang="en-GB" sz="1400" i="1" dirty="0" err="1">
                <a:solidFill>
                  <a:srgbClr val="C59A6C"/>
                </a:solidFill>
                <a:latin typeface="Cambria" panose="02040503050406030204" pitchFamily="18" charset="0"/>
              </a:rPr>
              <a:t>área</a:t>
            </a:r>
            <a:r>
              <a:rPr lang="en-GB" sz="1400" i="1" dirty="0">
                <a:solidFill>
                  <a:srgbClr val="C59A6C"/>
                </a:solidFill>
                <a:latin typeface="Cambria" panose="02040503050406030204" pitchFamily="18" charset="0"/>
              </a:rPr>
              <a:t> de </a:t>
            </a:r>
            <a:r>
              <a:rPr lang="en-GB" sz="1400" i="1" dirty="0" err="1">
                <a:solidFill>
                  <a:srgbClr val="C59A6C"/>
                </a:solidFill>
                <a:latin typeface="Cambria" panose="02040503050406030204" pitchFamily="18" charset="0"/>
              </a:rPr>
              <a:t>actuação</a:t>
            </a:r>
            <a:r>
              <a:rPr lang="en-GB" sz="1400" i="1" dirty="0">
                <a:solidFill>
                  <a:srgbClr val="C59A6C"/>
                </a:solidFill>
                <a:latin typeface="Cambria" panose="02040503050406030204" pitchFamily="18" charset="0"/>
              </a:rPr>
              <a:t> do </a:t>
            </a:r>
            <a:r>
              <a:rPr lang="en-GB" sz="1400" i="1" dirty="0" err="1">
                <a:solidFill>
                  <a:srgbClr val="C59A6C"/>
                </a:solidFill>
                <a:latin typeface="Cambria" panose="02040503050406030204" pitchFamily="18" charset="0"/>
              </a:rPr>
              <a:t>galardoado</a:t>
            </a:r>
            <a:r>
              <a:rPr lang="en-GB" sz="1400" i="1" dirty="0">
                <a:solidFill>
                  <a:srgbClr val="C59A6C"/>
                </a:solidFill>
                <a:latin typeface="Cambria" panose="02040503050406030204" pitchFamily="18" charset="0"/>
              </a:rPr>
              <a:t> </a:t>
            </a:r>
            <a:r>
              <a:rPr lang="en-GB" sz="1400" i="1" dirty="0" err="1">
                <a:solidFill>
                  <a:srgbClr val="C59A6C"/>
                </a:solidFill>
                <a:latin typeface="Cambria" panose="02040503050406030204" pitchFamily="18" charset="0"/>
              </a:rPr>
              <a:t>editável</a:t>
            </a:r>
            <a:r>
              <a:rPr lang="en-GB" sz="1400" i="1" dirty="0">
                <a:solidFill>
                  <a:srgbClr val="C59A6C"/>
                </a:solidFill>
                <a:latin typeface="Cambria" panose="02040503050406030204" pitchFamily="18" charset="0"/>
              </a:rPr>
              <a:t>)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manifestamente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importante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para a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afirmação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de Angola e para a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construção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de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uma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sociedade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de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paz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,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justiça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e </a:t>
            </a:r>
            <a:r>
              <a:rPr lang="en-GB" sz="1400" dirty="0" err="1">
                <a:solidFill>
                  <a:srgbClr val="C59A6C"/>
                </a:solidFill>
                <a:latin typeface="Cambria" panose="02040503050406030204" pitchFamily="18" charset="0"/>
              </a:rPr>
              <a:t>progresso</a:t>
            </a:r>
            <a:r>
              <a:rPr lang="en-GB" sz="1400" dirty="0">
                <a:solidFill>
                  <a:srgbClr val="C59A6C"/>
                </a:solidFill>
                <a:latin typeface="Cambria" panose="02040503050406030204" pitchFamily="18" charset="0"/>
              </a:rPr>
              <a:t> social.</a:t>
            </a:r>
            <a:endParaRPr lang="en-PT" sz="1400" dirty="0">
              <a:solidFill>
                <a:srgbClr val="C59A6C"/>
              </a:solidFill>
              <a:latin typeface="Cambria" panose="02040503050406030204" pitchFamily="18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F99ABDC-302C-DC3D-8E3A-AD99D8AB0257}"/>
              </a:ext>
            </a:extLst>
          </p:cNvPr>
          <p:cNvSpPr txBox="1">
            <a:spLocks/>
          </p:cNvSpPr>
          <p:nvPr/>
        </p:nvSpPr>
        <p:spPr>
          <a:xfrm>
            <a:off x="3699271" y="5371508"/>
            <a:ext cx="3293269" cy="22978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40000"/>
              </a:lnSpc>
            </a:pPr>
            <a:r>
              <a:rPr lang="en-GB" sz="1100" dirty="0">
                <a:solidFill>
                  <a:srgbClr val="C59A6C"/>
                </a:solidFill>
                <a:latin typeface="Cambria" panose="02040503050406030204" pitchFamily="18" charset="0"/>
              </a:rPr>
              <a:t>Luanda, 11 de </a:t>
            </a:r>
            <a:r>
              <a:rPr lang="en-GB" sz="1100" dirty="0" err="1">
                <a:solidFill>
                  <a:srgbClr val="C59A6C"/>
                </a:solidFill>
                <a:latin typeface="Cambria" panose="02040503050406030204" pitchFamily="18" charset="0"/>
              </a:rPr>
              <a:t>Novembro</a:t>
            </a:r>
            <a:r>
              <a:rPr lang="en-GB" sz="1100" dirty="0">
                <a:solidFill>
                  <a:srgbClr val="C59A6C"/>
                </a:solidFill>
                <a:latin typeface="Cambria" panose="02040503050406030204" pitchFamily="18" charset="0"/>
              </a:rPr>
              <a:t> de 2025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8DCAB7E-E0E9-BC63-CEA2-3AE32FF5C6BA}"/>
              </a:ext>
            </a:extLst>
          </p:cNvPr>
          <p:cNvSpPr txBox="1">
            <a:spLocks/>
          </p:cNvSpPr>
          <p:nvPr/>
        </p:nvSpPr>
        <p:spPr>
          <a:xfrm>
            <a:off x="3699271" y="6366283"/>
            <a:ext cx="3293269" cy="22978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40000"/>
              </a:lnSpc>
            </a:pPr>
            <a:r>
              <a:rPr lang="en-GB" sz="1100" dirty="0" err="1">
                <a:solidFill>
                  <a:srgbClr val="C59A6C"/>
                </a:solidFill>
                <a:latin typeface="Cambria" panose="02040503050406030204" pitchFamily="18" charset="0"/>
              </a:rPr>
              <a:t>Ministro</a:t>
            </a:r>
            <a:r>
              <a:rPr lang="en-GB" sz="1100" dirty="0">
                <a:solidFill>
                  <a:srgbClr val="C59A6C"/>
                </a:solidFill>
                <a:latin typeface="Cambria" panose="02040503050406030204" pitchFamily="18" charset="0"/>
              </a:rPr>
              <a:t> da </a:t>
            </a:r>
            <a:r>
              <a:rPr lang="en-GB" sz="1100" dirty="0" err="1">
                <a:solidFill>
                  <a:srgbClr val="C59A6C"/>
                </a:solidFill>
                <a:latin typeface="Cambria" panose="02040503050406030204" pitchFamily="18" charset="0"/>
              </a:rPr>
              <a:t>Administração</a:t>
            </a:r>
            <a:r>
              <a:rPr lang="en-GB" sz="1100" dirty="0">
                <a:solidFill>
                  <a:srgbClr val="C59A6C"/>
                </a:solidFill>
                <a:latin typeface="Cambria" panose="02040503050406030204" pitchFamily="18" charset="0"/>
              </a:rPr>
              <a:t> do </a:t>
            </a:r>
            <a:r>
              <a:rPr lang="en-GB" sz="1100" dirty="0" err="1">
                <a:solidFill>
                  <a:srgbClr val="C59A6C"/>
                </a:solidFill>
                <a:latin typeface="Cambria" panose="02040503050406030204" pitchFamily="18" charset="0"/>
              </a:rPr>
              <a:t>Território</a:t>
            </a:r>
            <a:endParaRPr lang="en-GB" sz="1100" dirty="0">
              <a:solidFill>
                <a:srgbClr val="C59A6C"/>
              </a:solidFill>
              <a:latin typeface="Cambria" panose="02040503050406030204" pitchFamily="18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4DD59B8-4E09-02FD-1F95-73D71872E6A0}"/>
              </a:ext>
            </a:extLst>
          </p:cNvPr>
          <p:cNvSpPr txBox="1">
            <a:spLocks/>
          </p:cNvSpPr>
          <p:nvPr/>
        </p:nvSpPr>
        <p:spPr>
          <a:xfrm>
            <a:off x="885825" y="3971048"/>
            <a:ext cx="8893969" cy="41521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40000"/>
              </a:lnSpc>
            </a:pPr>
            <a:r>
              <a:rPr lang="en-GB" sz="2800" i="1" spc="250" dirty="0" err="1">
                <a:solidFill>
                  <a:srgbClr val="764C28"/>
                </a:solidFill>
                <a:latin typeface="BASKERVILLE SEMIBOLD" panose="02020502070401020303" pitchFamily="18" charset="0"/>
                <a:ea typeface="BASKERVILLE SEMIBOLD" panose="02020502070401020303" pitchFamily="18" charset="0"/>
              </a:rPr>
              <a:t>Designação</a:t>
            </a:r>
            <a:r>
              <a:rPr lang="en-GB" sz="2800" i="1" spc="250" dirty="0">
                <a:solidFill>
                  <a:srgbClr val="764C28"/>
                </a:solidFill>
                <a:latin typeface="BASKERVILLE SEMIBOLD" panose="02020502070401020303" pitchFamily="18" charset="0"/>
                <a:ea typeface="BASKERVILLE SEMIBOLD" panose="02020502070401020303" pitchFamily="18" charset="0"/>
              </a:rPr>
              <a:t> do </a:t>
            </a:r>
            <a:r>
              <a:rPr lang="en-GB" sz="2800" i="1" spc="250" dirty="0" err="1">
                <a:solidFill>
                  <a:srgbClr val="764C28"/>
                </a:solidFill>
                <a:latin typeface="BASKERVILLE SEMIBOLD" panose="02020502070401020303" pitchFamily="18" charset="0"/>
                <a:ea typeface="BASKERVILLE SEMIBOLD" panose="02020502070401020303" pitchFamily="18" charset="0"/>
              </a:rPr>
              <a:t>Galardoado</a:t>
            </a:r>
            <a:endParaRPr lang="en-GB" sz="2800" i="1" spc="250" dirty="0">
              <a:solidFill>
                <a:srgbClr val="764C28"/>
              </a:solidFill>
              <a:latin typeface="BASKERVILLE SEMIBOLD" panose="02020502070401020303" pitchFamily="18" charset="0"/>
              <a:ea typeface="BASKERVILLE SEMIBOLD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273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73</TotalTime>
  <Words>86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SEMIBOLD</vt:lpstr>
      <vt:lpstr>Calibri</vt:lpstr>
      <vt:lpstr>Calibri Light</vt:lpstr>
      <vt:lpstr>Cambria</vt:lpstr>
      <vt:lpstr>Office Theme</vt:lpstr>
      <vt:lpstr>Ministério da Administração do Território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Ministério do Coiso</dc:title>
  <dc:creator>Ricardo Soares</dc:creator>
  <cp:lastModifiedBy>Ana Reis</cp:lastModifiedBy>
  <cp:revision>9</cp:revision>
  <dcterms:created xsi:type="dcterms:W3CDTF">2025-01-06T10:57:04Z</dcterms:created>
  <dcterms:modified xsi:type="dcterms:W3CDTF">2025-02-06T16:03:11Z</dcterms:modified>
</cp:coreProperties>
</file>